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17" r:id="rId3"/>
    <p:sldId id="1018" r:id="rId4"/>
    <p:sldId id="1038" r:id="rId5"/>
    <p:sldId id="1039" r:id="rId6"/>
    <p:sldId id="1019" r:id="rId7"/>
    <p:sldId id="1020" r:id="rId8"/>
    <p:sldId id="1021" r:id="rId9"/>
    <p:sldId id="1024" r:id="rId10"/>
    <p:sldId id="1025" r:id="rId11"/>
    <p:sldId id="1026" r:id="rId12"/>
    <p:sldId id="1027" r:id="rId13"/>
    <p:sldId id="1040" r:id="rId14"/>
    <p:sldId id="1041" r:id="rId15"/>
    <p:sldId id="1032" r:id="rId16"/>
    <p:sldId id="1033" r:id="rId17"/>
    <p:sldId id="1042" r:id="rId18"/>
    <p:sldId id="1043" r:id="rId19"/>
    <p:sldId id="1044" r:id="rId20"/>
    <p:sldId id="1034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第六单元  思辨性阅读与表达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13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读书∶目的和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前提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上图书馆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666418"/>
              </p:ext>
            </p:extLst>
          </p:nvPr>
        </p:nvGraphicFramePr>
        <p:xfrm>
          <a:off x="334567" y="1268760"/>
          <a:ext cx="11521280" cy="2044963"/>
        </p:xfrm>
        <a:graphic>
          <a:graphicData uri="http://schemas.openxmlformats.org/drawingml/2006/table">
            <a:tbl>
              <a:tblPr firstRow="1" firstCol="1" bandRow="1"/>
              <a:tblGrid>
                <a:gridCol w="1440159">
                  <a:extLst>
                    <a:ext uri="{9D8B030D-6E8A-4147-A177-3AD203B41FA5}">
                      <a16:colId xmlns:a16="http://schemas.microsoft.com/office/drawing/2014/main" val="1101490072"/>
                    </a:ext>
                  </a:extLst>
                </a:gridCol>
                <a:gridCol w="10081121">
                  <a:extLst>
                    <a:ext uri="{9D8B030D-6E8A-4147-A177-3AD203B41FA5}">
                      <a16:colId xmlns:a16="http://schemas.microsoft.com/office/drawing/2014/main" val="397626338"/>
                    </a:ext>
                  </a:extLst>
                </a:gridCol>
              </a:tblGrid>
              <a:tr h="2044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请结合三则材料谈谈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的重要性。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你认为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是否合理？请结合材料谈谈你的看法。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源于诸多因素的推动，请结合材料谈谈你的看法。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296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55976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解答探究题的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四个意识</a:t>
            </a:r>
            <a:r>
              <a:rPr lang="en-US" altLang="zh-CN" b="1" dirty="0" smtClean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142951"/>
              </p:ext>
            </p:extLst>
          </p:nvPr>
        </p:nvGraphicFramePr>
        <p:xfrm>
          <a:off x="343711" y="1942941"/>
          <a:ext cx="11502992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214991">
                  <a:extLst>
                    <a:ext uri="{9D8B030D-6E8A-4147-A177-3AD203B41FA5}">
                      <a16:colId xmlns:a16="http://schemas.microsoft.com/office/drawing/2014/main" val="1667603204"/>
                    </a:ext>
                  </a:extLst>
                </a:gridCol>
                <a:gridCol w="10288001">
                  <a:extLst>
                    <a:ext uri="{9D8B030D-6E8A-4147-A177-3AD203B41FA5}">
                      <a16:colId xmlns:a16="http://schemas.microsoft.com/office/drawing/2014/main" val="39432831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建立文本意识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解题时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坚持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黄金原则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即答案在原文中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答案要做到有理有据、理据合一。探究题贵在</a:t>
                      </a:r>
                      <a:r>
                        <a:rPr lang="en-US" sz="2400" b="1" u="dbl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u="dbl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言之有本</a:t>
                      </a:r>
                      <a:r>
                        <a:rPr lang="zh-CN" sz="2400" b="1" u="dbl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u="dbl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答中有我</a:t>
                      </a:r>
                      <a:r>
                        <a:rPr lang="en-US" sz="2400" b="1" u="dbl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因此要全面地理解文本材料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真正地把握全文内容和主旨。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119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精准审题意识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探究题设置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探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点的方式与角度是多样化的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解题时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一定要根据题目的不同要求运用不同的解题思路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。如结论性题目要有明确的观点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概括性题目要对文本的内容有全面准确的把握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阐发性题目要结合文本的具体事例合理分析等。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302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943499"/>
              </p:ext>
            </p:extLst>
          </p:nvPr>
        </p:nvGraphicFramePr>
        <p:xfrm>
          <a:off x="334567" y="836712"/>
          <a:ext cx="11521280" cy="5616624"/>
        </p:xfrm>
        <a:graphic>
          <a:graphicData uri="http://schemas.openxmlformats.org/drawingml/2006/table">
            <a:tbl>
              <a:tblPr firstRow="1" firstCol="1" bandRow="1"/>
              <a:tblGrid>
                <a:gridCol w="1080119">
                  <a:extLst>
                    <a:ext uri="{9D8B030D-6E8A-4147-A177-3AD203B41FA5}">
                      <a16:colId xmlns:a16="http://schemas.microsoft.com/office/drawing/2014/main" val="1296449765"/>
                    </a:ext>
                  </a:extLst>
                </a:gridCol>
                <a:gridCol w="10441161">
                  <a:extLst>
                    <a:ext uri="{9D8B030D-6E8A-4147-A177-3AD203B41FA5}">
                      <a16:colId xmlns:a16="http://schemas.microsoft.com/office/drawing/2014/main" val="3596271317"/>
                    </a:ext>
                  </a:extLst>
                </a:gridCol>
              </a:tblGrid>
              <a:tr h="56166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规范作答意识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答题基本格式</a:t>
                      </a: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陈述观点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方向或角度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说明理由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简要总结。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陈述观点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简洁明快地亮明观点。一般为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我认为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赞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同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说明理由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需要注意两点。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外联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不离句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不离段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不离篇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外联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即由阅读的文本联想到</a:t>
                      </a:r>
                      <a:r>
                        <a:rPr lang="zh-CN" sz="2400" b="1" u="wavy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与文本密切相关的背景及社会生活知识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进行知识的拓展迁移。一般而言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理由不少于三点。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注意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两号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序号和引号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序号</a:t>
                      </a:r>
                      <a:r>
                        <a:rPr lang="en-US" sz="2400" b="1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对应着分条列举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言之有序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400" b="1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引号</a:t>
                      </a:r>
                      <a:r>
                        <a:rPr lang="en-US" sz="2400" b="1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对应着援引文本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言之有据。</a:t>
                      </a:r>
                      <a:endParaRPr lang="zh-CN" sz="24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简要总结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对探究问题的答案做一个简要的归纳总结。一般为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因此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由此可得出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003" marR="500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434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741023"/>
              </p:ext>
            </p:extLst>
          </p:nvPr>
        </p:nvGraphicFramePr>
        <p:xfrm>
          <a:off x="334567" y="1052736"/>
          <a:ext cx="1152128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1472420">
                  <a:extLst>
                    <a:ext uri="{9D8B030D-6E8A-4147-A177-3AD203B41FA5}">
                      <a16:colId xmlns:a16="http://schemas.microsoft.com/office/drawing/2014/main" val="3947372238"/>
                    </a:ext>
                  </a:extLst>
                </a:gridCol>
                <a:gridCol w="10048860">
                  <a:extLst>
                    <a:ext uri="{9D8B030D-6E8A-4147-A177-3AD203B41FA5}">
                      <a16:colId xmlns:a16="http://schemas.microsoft.com/office/drawing/2014/main" val="37445731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树立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角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意识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题干角度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在阅读时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要牢记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角度和层面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这一要求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仔细在材料中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文本角度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关于问题表现的不同方面、不同的材料及材料的不同方面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我们都能从文本中找到相应的信息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应善于利用文本资源。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社会角度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这是文内向文外拓展的重要角度。将文本中的人、事、理放在特定的语言环境中去理解、认识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这样探究的视角才能为之一新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内容才能趋向充实。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 u="dbl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54F"/>
                            </a:solidFill>
                          </a:uFill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个人角度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结合自己的理解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联系自己的生活感悟去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发掘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194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970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探究作者的观点态度题答题要点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针对探究题中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探究作者的观点态度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这一大类，我们可以从以下三方面入手。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从关键句入手。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有的文章的观点是直接表述的，抓住了有概括性而又表达某种看法的句子，就抓住了作者的观点态度。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从运用的材料入手。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文中运用的材料，不论是事实材料还是文献资料，总要表达一定的观点。因此，从分析材料入手，是分析概括作者观点态度的重要途径。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从作者的评述入手。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有时，作者把自己的观点隐含在具体的评述之中而不直接说出，这就要求从分析具体的评述入手，提取精要，作出概括。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57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P89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29975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36271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55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关于读书的名言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少而好学，如日出之阳；壮而好学，如日中之光；老而好学，如炳烛之明。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刘向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黑发不知勤学早，白首方悔读书迟。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颜真卿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外物之味，久则可厌；读书之味，愈久愈深。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程颢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读书之法，在循序而渐进，熟读而精思。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朱熹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读书不知味，不如束高阁。蠹鱼尔何如？终日会糟粕。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袁牧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读一本好书，就如同和一个高尚的人在交谈。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歌德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我扑在书上，就像饥饿的人扑在面包上。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高尔基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赫尔曼</a:t>
            </a:r>
            <a:r>
              <a:rPr lang="en-US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黑塞的中国情结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德国作家赫尔曼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黑塞的藏书室里，有一个专门存放中国书籍的角落。整整一架德译中国书，按书脊上的拼音，能看出有《道德经》《论语》《礼记》《庄子》等。最令人惊讶的是，其中居然有一本《碧岩录》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此书是宋代著名禅僧圆悟克勤所著，素有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禅门第一书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之称。由此可见书的主人对中国文化涉猎之广、浸淫之深。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27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1907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年，黑塞的父亲约翰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黑塞便把老子介绍给了他。同年，黑塞还得到德译中国诗集《中国牧笛》，他如获至宝，读后感叹不已：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读着这些优美的诗篇，我们仿佛徜徉在异域盛开的莲花丛中，感受到一种与古希腊、古罗马相媲美的古老文明的馨香。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一战结束后，黑塞认为只有中国的圣贤能够拯救欧洲人的心灵，于是他把传播中国思想，特别是道家思想，视为自己的重要使命。在给友人罗曼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罗兰的信中，黑塞写道：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老子多年来带给我极大的智慧和安慰，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这个字对我意味着全部的生活真谛。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对于庄子，黑塞也推崇至极，他认为整个西方文化史上还没有一部能与《庄子》相媲美的著作。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晚年黑塞对中国的兴趣，逐渐从老庄哲学转向儒家学说、佛教禅宗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作家在生命之灯即将熄灭时，仍在研读《易经》，仍将思想停留在东方，让其徜徉在遥远的中国。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岁的黑塞还写下了寓意深刻的《中国式传奇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孟夏的故事》。三年后，黑塞离开人世。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015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482396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4445821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3956209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息息相通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休戚相关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息息相通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：呼吸相关联，形容关系密切。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休戚相关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：彼此间祸福互相关联。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互相关联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息息相通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既可以指人，也可以指物；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休戚相关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适用于人、集团、国家等之间，含有利害一致、同甘共苦的意味。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菜篮子</a:t>
            </a:r>
            <a:r>
              <a:rPr lang="en-US" altLang="zh-CN" b="1" spc="-15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电商平台与人民生活</a:t>
            </a:r>
            <a:r>
              <a:rPr lang="zh-CN" altLang="zh-CN" b="1" u="sng" spc="-150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息息相通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所以这项工程必须要努力搞好。</a:t>
            </a:r>
            <a:endParaRPr lang="zh-CN" altLang="zh-CN" sz="105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这里家家互通有无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不分彼此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休戚相关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情同骨肉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493538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对碎片化阅读保持高度清醒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分钟读完一本名著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分钟看完一部电影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类似的短视频如今在网络上大行其道，从点击量和点赞量来看，受众不少。显然此类短视频击中了人们的痛点：一方面渴望文化与娱乐，另一方面没有时间或者舍不得花时间。于是能够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速成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的办法就格外受欢迎。但是，这种典型的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快餐文化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很可能会让你欲速不达、南辕北辙。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快餐文化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是快，但代价是剥离了丰富的内容，只剩下光秃秃、干巴巴的几条梗概。看了这些短视频，你可以知道故事脉络，记住几个人名，但注定与作品中原有的丰富细节、细腻情感、精彩故事无缘了。互联网使得人们可以随时随地利用碎片化时间阅读，但越来越多的人习惯于用碎片化的时间去阅读碎片化的内容，导致想象力和思考力越来越弱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网络文化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快与慢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阅读与思考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711813"/>
            <a:ext cx="1296144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3640402"/>
            <a:ext cx="1017165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3077669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相反相成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相辅相成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相反相成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：相反的东西有同一性。就是说，矛盾的两个方面互相排斥或互相斗争，并在一定条件下联结起来，获得同一性。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相辅相成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：互相补充，互相配合。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相互促成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相反相成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，即两个事物是矛盾对立的；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相辅相成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侧重于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，即两个事物是相互补充、相互配合的。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舍得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二字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相反相成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相融相摄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充满先人造词的智慧。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长远来看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基础知识和应用技术是齐头并进、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相辅相成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181630"/>
            <a:ext cx="1296144" cy="4169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22" y="3110219"/>
            <a:ext cx="1017165" cy="41691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30" y="2547486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3AB54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牵强附会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穿凿附会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牵强附会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：把关系不大的事物勉强地扯在一起，加以比附。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穿凿附会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：把讲不通的或不相干的道理、事情硬扯在一起进行解释。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都含有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生拉硬扯，勉强凑合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牵强附会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更强调解释或联系的生硬和勉强，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穿凿附会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更强调故意曲解或捏造。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年前患过却痊愈的乙肝和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年后的冠心病扯在一起太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牵强附会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所有报道技巧的运用都基于新闻事实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穿凿附会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、强词夺理。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27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01" y="2527732"/>
            <a:ext cx="1296144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词语积累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豁然开朗</a:t>
            </a:r>
            <a:r>
              <a:rPr lang="zh-CN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形容由狭隘幽暗一变而为开阔光亮。引申为通晓领悟。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92123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一灯如豆</a:t>
            </a:r>
            <a:r>
              <a:rPr lang="zh-CN" altLang="zh-CN" b="1" dirty="0">
                <a:solidFill>
                  <a:srgbClr val="E9212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一盏只有豆粒那样大光线的灯。形容灯光暗弱。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船行湖中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眼看山穷水尽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可船头一转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待过得山来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便又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豁然</a:t>
            </a:r>
            <a:r>
              <a:rPr lang="zh-CN" altLang="zh-CN" b="1" u="sng" dirty="0" smtClean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endParaRPr lang="en-US" altLang="zh-CN" b="1" u="sng" dirty="0" smtClean="0">
              <a:solidFill>
                <a:srgbClr val="00A54F"/>
              </a:solidFill>
              <a:uFill>
                <a:solidFill>
                  <a:srgbClr val="00A54F"/>
                </a:solidFill>
              </a:u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一灯如豆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的夜晚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挡头山周围的一切都已隐没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只有土屋的窗前透着一点灯光。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604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《读书：目的和前提》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1895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年起，黑塞大量阅读德国和外国的书籍，深入研究了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世纪的欧洲文学和哲学，为他后来的文学创作奠定了基础。这一时期对黑塞日后影响巨大的作家有歌德、诺瓦利斯、让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尔、荷尔德林和艾兴多夫等人，尼采、叔本华、克尔凯郭尔则是他所喜爱的哲学家，而中国的老子、孔子、庄子都是黑塞崇拜的东方哲人。正是由于这一系列偶像的影响，黑塞形成了他独特的美学世界观。本文有关读书的文章，正是这段人生的高度概括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当时社会上的一些人，特别是年轻人出现了一种浮躁的心态，觉得读书是枯燥无味的、可笑的，作者对此有感而发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163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41164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《上 图 书 馆》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王佐良在武昌文华中学读书，后考入清华大学。他在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七七事变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爆发后南迁，进入西南联大。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年毕业后留校任教，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年赴英国牛津大学攻读英国文学研究生。作者在文中主要记叙了这段读书生活的经历。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　　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随笔是散文的一种。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这类文章或讲述文化知识，或发表学术观点，或评析世态人情，启人心智，引人深思。在写法上，往往旁征博引，而不作理论性太强的阐释，行文缜密而不失活泼，结构自由而不失严谨，因此，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富有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理趣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是其突出特色。随笔的形式灵活多样：可以观景抒情，可以睹物说理，可以读书谈感想，可以一事一议，也可以对同类事物进行综合议论。随笔的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字即突出了其亲切与平易近人的特点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69155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信息类文本阅读之文本探究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16956"/>
              </p:ext>
            </p:extLst>
          </p:nvPr>
        </p:nvGraphicFramePr>
        <p:xfrm>
          <a:off x="343711" y="2636912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198070001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11045778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637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信息类文本阅读的探究题，以主观题为主，具有一定的开放性，有的要求探究作者的观点态度，有的要求探究解决问题的对策，有的要求探究材料的侧重点等。此类题需要学生联系文本，结合社会生活实际，发表对某一问题的看法，重在考查学生自主解决问题的能力和创新能力。这一考点在一定层面上能检验出学生思维的深度和广度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476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2155</Words>
  <Application>Microsoft Office PowerPoint</Application>
  <PresentationFormat>自定义</PresentationFormat>
  <Paragraphs>94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383</cp:revision>
  <dcterms:created xsi:type="dcterms:W3CDTF">2020-11-06T05:24:00Z</dcterms:created>
  <dcterms:modified xsi:type="dcterms:W3CDTF">2025-06-17T01:13:00Z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